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
  </p:notesMasterIdLst>
  <p:sldIdLst>
    <p:sldId id="258" r:id="rId3"/>
    <p:sldId id="256" r:id="rId4"/>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404"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6347B2-1DC0-4761-B8E7-4A49A0DFCB43}" type="datetimeFigureOut">
              <a:rPr lang="en-US" smtClean="0"/>
              <a:t>10/1/2013</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072775-FD5B-4736-B551-E50D20EE6DA8}" type="slidenum">
              <a:rPr lang="en-US" smtClean="0"/>
              <a:t>‹#›</a:t>
            </a:fld>
            <a:endParaRPr lang="en-US"/>
          </a:p>
        </p:txBody>
      </p:sp>
    </p:spTree>
    <p:extLst>
      <p:ext uri="{BB962C8B-B14F-4D97-AF65-F5344CB8AC3E}">
        <p14:creationId xmlns:p14="http://schemas.microsoft.com/office/powerpoint/2010/main" val="71490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31996-3FAD-4443-97FA-1FECA882941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1940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F667E-435E-4DF7-8BF9-AB3895DF47ED}"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124827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F667E-435E-4DF7-8BF9-AB3895DF47ED}"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76181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F667E-435E-4DF7-8BF9-AB3895DF47ED}"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170412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841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24" y="2438400"/>
            <a:ext cx="6172200" cy="457200"/>
          </a:xfrm>
        </p:spPr>
        <p:txBody>
          <a:bodyPr>
            <a:normAutofit/>
          </a:bodyPr>
          <a:lstStyle>
            <a:lvl1pPr>
              <a:defRPr sz="3200"/>
            </a:lvl1pPr>
          </a:lstStyle>
          <a:p>
            <a:r>
              <a:rPr lang="en-US" dirty="0" smtClean="0"/>
              <a:t>Click to edit Master title</a:t>
            </a:r>
            <a:endParaRPr lang="en-US" dirty="0"/>
          </a:p>
        </p:txBody>
      </p:sp>
      <p:sp>
        <p:nvSpPr>
          <p:cNvPr id="3" name="Content Placeholder 2"/>
          <p:cNvSpPr>
            <a:spLocks noGrp="1"/>
          </p:cNvSpPr>
          <p:nvPr>
            <p:ph idx="1"/>
          </p:nvPr>
        </p:nvSpPr>
        <p:spPr>
          <a:xfrm>
            <a:off x="342900" y="2971800"/>
            <a:ext cx="6172200" cy="51964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6349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9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6172200" cy="762000"/>
          </a:xfrm>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342900" y="3200400"/>
            <a:ext cx="3028950" cy="49678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486150" y="3200400"/>
            <a:ext cx="3028950" cy="49678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1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67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03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3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590800"/>
            <a:ext cx="2256235" cy="9144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2681287" y="2590800"/>
            <a:ext cx="3833813" cy="55774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3581400"/>
            <a:ext cx="2256235" cy="45868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5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F667E-435E-4DF7-8BF9-AB3895DF47ED}"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1626112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849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8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40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F667E-435E-4DF7-8BF9-AB3895DF47ED}"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179149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3F667E-435E-4DF7-8BF9-AB3895DF47ED}"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39512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F667E-435E-4DF7-8BF9-AB3895DF47ED}" type="datetimeFigureOut">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237987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3F667E-435E-4DF7-8BF9-AB3895DF47ED}" type="datetimeFigureOut">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158769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F667E-435E-4DF7-8BF9-AB3895DF47ED}" type="datetimeFigureOut">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153879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F667E-435E-4DF7-8BF9-AB3895DF47ED}"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257921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F667E-435E-4DF7-8BF9-AB3895DF47ED}"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CCDAE-1E4B-4FC0-AE8D-5B2B4EE04D53}" type="slidenum">
              <a:rPr lang="en-US" smtClean="0"/>
              <a:t>‹#›</a:t>
            </a:fld>
            <a:endParaRPr lang="en-US"/>
          </a:p>
        </p:txBody>
      </p:sp>
    </p:spTree>
    <p:extLst>
      <p:ext uri="{BB962C8B-B14F-4D97-AF65-F5344CB8AC3E}">
        <p14:creationId xmlns:p14="http://schemas.microsoft.com/office/powerpoint/2010/main" val="16270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43F667E-435E-4DF7-8BF9-AB3895DF47ED}" type="datetimeFigureOut">
              <a:rPr lang="en-US" smtClean="0"/>
              <a:t>10/1/2013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FECCDAE-1E4B-4FC0-AE8D-5B2B4EE04D53}" type="slidenum">
              <a:rPr lang="en-US" smtClean="0"/>
              <a:t>‹#›</a:t>
            </a:fld>
            <a:endParaRPr lang="en-US"/>
          </a:p>
        </p:txBody>
      </p:sp>
    </p:spTree>
    <p:extLst>
      <p:ext uri="{BB962C8B-B14F-4D97-AF65-F5344CB8AC3E}">
        <p14:creationId xmlns:p14="http://schemas.microsoft.com/office/powerpoint/2010/main" val="3431277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25BCE30-8B86-441C-A553-106AB9176A11}" type="datetimeFigureOut">
              <a:rPr lang="en-US" smtClean="0">
                <a:solidFill>
                  <a:prstClr val="black">
                    <a:tint val="75000"/>
                  </a:prstClr>
                </a:solidFill>
              </a:rPr>
              <a:pPr/>
              <a:t>10/1/2013</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0528272-D424-4454-B5E9-1207D96C0B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286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29768" y="2514600"/>
            <a:ext cx="598932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800"/>
              </a:spcAft>
              <a:buFont typeface="Arial" pitchFamily="34" charset="0"/>
              <a:buNone/>
            </a:pPr>
            <a:endParaRPr lang="en-US" sz="1200" dirty="0">
              <a:solidFill>
                <a:prstClr val="black"/>
              </a:solidFill>
            </a:endParaRPr>
          </a:p>
        </p:txBody>
      </p:sp>
      <p:sp>
        <p:nvSpPr>
          <p:cNvPr id="2" name="Rectangle 1"/>
          <p:cNvSpPr/>
          <p:nvPr/>
        </p:nvSpPr>
        <p:spPr>
          <a:xfrm>
            <a:off x="152400" y="8229600"/>
            <a:ext cx="2362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29768" y="2743200"/>
            <a:ext cx="5742432" cy="6555641"/>
          </a:xfrm>
          <a:prstGeom prst="rect">
            <a:avLst/>
          </a:prstGeom>
        </p:spPr>
        <p:txBody>
          <a:bodyPr wrap="square">
            <a:spAutoFit/>
          </a:bodyPr>
          <a:lstStyle/>
          <a:p>
            <a:r>
              <a:rPr lang="en-US" sz="1200" b="1" dirty="0">
                <a:solidFill>
                  <a:srgbClr val="FF0000"/>
                </a:solidFill>
              </a:rPr>
              <a:t>Burn Incidence and Treatment in the United States: 2012 Fact Sheet</a:t>
            </a:r>
            <a:r>
              <a:rPr lang="en-US" sz="1200" dirty="0">
                <a:solidFill>
                  <a:prstClr val="black"/>
                </a:solidFill>
              </a:rPr>
              <a:t> </a:t>
            </a:r>
          </a:p>
          <a:p>
            <a:endParaRPr lang="en-US" sz="1200" dirty="0">
              <a:solidFill>
                <a:prstClr val="black"/>
              </a:solidFill>
            </a:endParaRPr>
          </a:p>
          <a:p>
            <a:r>
              <a:rPr lang="en-US" sz="1200" dirty="0">
                <a:solidFill>
                  <a:prstClr val="black"/>
                </a:solidFill>
              </a:rPr>
              <a:t>The following annual estimates have been derived from statistics provided by the U.S. Vital Statistics, several ongoing national surveys, selected states and the National Burn Repository of the American Burn Association. Repository reports describe admissions to hospitals with specialized services provided by "burn centers."   </a:t>
            </a:r>
          </a:p>
          <a:p>
            <a:endParaRPr lang="en-US" sz="1200" dirty="0">
              <a:solidFill>
                <a:prstClr val="black"/>
              </a:solidFill>
            </a:endParaRPr>
          </a:p>
          <a:p>
            <a:r>
              <a:rPr lang="en-US" sz="1200" b="1" dirty="0">
                <a:solidFill>
                  <a:srgbClr val="FF0000"/>
                </a:solidFill>
              </a:rPr>
              <a:t>Burn Injuries Receiving Medical Treatment: 450,000</a:t>
            </a:r>
            <a:r>
              <a:rPr lang="en-US" sz="1200" dirty="0">
                <a:solidFill>
                  <a:prstClr val="black"/>
                </a:solidFill>
              </a:rPr>
              <a:t/>
            </a:r>
            <a:br>
              <a:rPr lang="en-US" sz="1200" dirty="0">
                <a:solidFill>
                  <a:prstClr val="black"/>
                </a:solidFill>
              </a:rPr>
            </a:br>
            <a:r>
              <a:rPr lang="en-US" sz="1200" dirty="0">
                <a:solidFill>
                  <a:prstClr val="black"/>
                </a:solidFill>
              </a:rPr>
              <a:t/>
            </a:r>
            <a:br>
              <a:rPr lang="en-US" sz="1200" dirty="0">
                <a:solidFill>
                  <a:prstClr val="black"/>
                </a:solidFill>
              </a:rPr>
            </a:br>
            <a:r>
              <a:rPr lang="en-US" sz="1200" dirty="0">
                <a:solidFill>
                  <a:prstClr val="black"/>
                </a:solidFill>
              </a:rPr>
              <a:t>This general estimate is derived mainly from federal surveys which provide annual estimates of hospital admissions and visits to hospital emergency departments. The estimate range acknowledges that some burns may have been treated solely at hospital clinics, community health centers, or private medical offices.  Such burns are more likely to be minor, and the number of such facilities sampled is too small to provide reliable estimates for burns.</a:t>
            </a:r>
            <a:br>
              <a:rPr lang="en-US" sz="1200" dirty="0">
                <a:solidFill>
                  <a:prstClr val="black"/>
                </a:solidFill>
              </a:rPr>
            </a:br>
            <a:r>
              <a:rPr lang="en-US" sz="1200" dirty="0">
                <a:solidFill>
                  <a:prstClr val="black"/>
                </a:solidFill>
              </a:rPr>
              <a:t/>
            </a:r>
            <a:br>
              <a:rPr lang="en-US" sz="1200" dirty="0">
                <a:solidFill>
                  <a:prstClr val="black"/>
                </a:solidFill>
              </a:rPr>
            </a:br>
            <a:r>
              <a:rPr lang="en-US" sz="1200" i="1" dirty="0">
                <a:solidFill>
                  <a:prstClr val="black"/>
                </a:solidFill>
              </a:rPr>
              <a:t>Sources: National Electric Injury </a:t>
            </a:r>
          </a:p>
          <a:p>
            <a:r>
              <a:rPr lang="en-US" sz="1200" i="1" dirty="0">
                <a:solidFill>
                  <a:prstClr val="black"/>
                </a:solidFill>
              </a:rPr>
              <a:t>Surveillance System-All Injury Project (NEISS-AIP); </a:t>
            </a:r>
          </a:p>
          <a:p>
            <a:r>
              <a:rPr lang="en-US" sz="1200" i="1" dirty="0">
                <a:solidFill>
                  <a:prstClr val="black"/>
                </a:solidFill>
              </a:rPr>
              <a:t>National Emergency Department Survey (HCUP-NEDS) (2010 Data); </a:t>
            </a:r>
          </a:p>
          <a:p>
            <a:r>
              <a:rPr lang="en-US" sz="1200" i="1" dirty="0">
                <a:solidFill>
                  <a:prstClr val="black"/>
                </a:solidFill>
              </a:rPr>
              <a:t>National Ambulatory Medical Care Survey.</a:t>
            </a:r>
            <a:r>
              <a:rPr lang="en-US" sz="1200" dirty="0">
                <a:solidFill>
                  <a:prstClr val="black"/>
                </a:solidFill>
              </a:rPr>
              <a:t/>
            </a:r>
            <a:br>
              <a:rPr lang="en-US" sz="1200" dirty="0">
                <a:solidFill>
                  <a:prstClr val="black"/>
                </a:solidFill>
              </a:rPr>
            </a:br>
            <a:r>
              <a:rPr lang="en-US" sz="1200" dirty="0">
                <a:solidFill>
                  <a:prstClr val="black"/>
                </a:solidFill>
              </a:rPr>
              <a:t> </a:t>
            </a:r>
            <a:br>
              <a:rPr lang="en-US" sz="1200" dirty="0">
                <a:solidFill>
                  <a:prstClr val="black"/>
                </a:solidFill>
              </a:rPr>
            </a:br>
            <a:r>
              <a:rPr lang="en-US" sz="1200" b="1" dirty="0">
                <a:solidFill>
                  <a:srgbClr val="FF0000"/>
                </a:solidFill>
              </a:rPr>
              <a:t>Fire and Burn Deaths Per Year: 3,400</a:t>
            </a:r>
            <a:r>
              <a:rPr lang="en-US" sz="1200" dirty="0">
                <a:solidFill>
                  <a:prstClr val="black"/>
                </a:solidFill>
              </a:rPr>
              <a:t/>
            </a:r>
            <a:br>
              <a:rPr lang="en-US" sz="1200" dirty="0">
                <a:solidFill>
                  <a:prstClr val="black"/>
                </a:solidFill>
              </a:rPr>
            </a:br>
            <a:r>
              <a:rPr lang="en-US" sz="1200" dirty="0">
                <a:solidFill>
                  <a:prstClr val="black"/>
                </a:solidFill>
              </a:rPr>
              <a:t/>
            </a:r>
            <a:br>
              <a:rPr lang="en-US" sz="1200" dirty="0">
                <a:solidFill>
                  <a:prstClr val="black"/>
                </a:solidFill>
              </a:rPr>
            </a:br>
            <a:r>
              <a:rPr lang="en-US" sz="1200" dirty="0">
                <a:solidFill>
                  <a:prstClr val="black"/>
                </a:solidFill>
              </a:rPr>
              <a:t>This total includes 2,550 deaths from residential fires, 300 from vehicle crash fires, and 550 from other sources (approximately 150 deaths from flame burns or smoke inhalation in non-residential fires, 400 from contact with electricity, scalding liquids or hot objects).  Fire and burn deaths are combined because deaths from burns in fires cannot always be distinguished from deaths from toxic smoke or other non-burn causes.</a:t>
            </a:r>
            <a:br>
              <a:rPr lang="en-US" sz="1200" dirty="0">
                <a:solidFill>
                  <a:prstClr val="black"/>
                </a:solidFill>
              </a:rPr>
            </a:br>
            <a:r>
              <a:rPr lang="en-US" sz="1200" dirty="0">
                <a:solidFill>
                  <a:prstClr val="black"/>
                </a:solidFill>
              </a:rPr>
              <a:t/>
            </a:r>
            <a:br>
              <a:rPr lang="en-US" sz="1200" dirty="0">
                <a:solidFill>
                  <a:prstClr val="black"/>
                </a:solidFill>
              </a:rPr>
            </a:br>
            <a:r>
              <a:rPr lang="en-US" sz="1200" i="1" dirty="0">
                <a:solidFill>
                  <a:prstClr val="black"/>
                </a:solidFill>
              </a:rPr>
              <a:t>Sources: National Fire Protection Association (2011 Fire Loss Report); National Safety Council (2012 Injury Facts, based on 2008 data, the latest available from the National Vital Statistics System).        </a:t>
            </a:r>
            <a:endParaRPr lang="en-US" sz="1200" dirty="0">
              <a:solidFill>
                <a:prstClr val="black"/>
              </a:solidFill>
            </a:endParaRPr>
          </a:p>
          <a:p>
            <a:r>
              <a:rPr lang="en-US" sz="1200" dirty="0">
                <a:solidFill>
                  <a:prstClr val="black"/>
                </a:solidFill>
              </a:rPr>
              <a:t/>
            </a:r>
            <a:br>
              <a:rPr lang="en-US" sz="1200" dirty="0">
                <a:solidFill>
                  <a:prstClr val="black"/>
                </a:solidFill>
              </a:rPr>
            </a:br>
            <a:r>
              <a:rPr lang="en-US" sz="1200" dirty="0">
                <a:solidFill>
                  <a:prstClr val="black"/>
                </a:solidFill>
              </a:rPr>
              <a:t/>
            </a:r>
            <a:br>
              <a:rPr lang="en-US" sz="1200" dirty="0">
                <a:solidFill>
                  <a:prstClr val="black"/>
                </a:solidFill>
              </a:rPr>
            </a:br>
            <a:endParaRPr lang="en-US" sz="1200"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704" y="5407152"/>
            <a:ext cx="1600200" cy="1600200"/>
          </a:xfrm>
          <a:prstGeom prst="rect">
            <a:avLst/>
          </a:prstGeom>
        </p:spPr>
      </p:pic>
    </p:spTree>
    <p:extLst>
      <p:ext uri="{BB962C8B-B14F-4D97-AF65-F5344CB8AC3E}">
        <p14:creationId xmlns:p14="http://schemas.microsoft.com/office/powerpoint/2010/main" val="171902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762000"/>
            <a:ext cx="6172200" cy="44196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200" b="1" dirty="0" smtClean="0">
              <a:solidFill>
                <a:srgbClr val="FF0000"/>
              </a:solidFill>
            </a:endParaRPr>
          </a:p>
          <a:p>
            <a:pPr marL="0" indent="0">
              <a:buFont typeface="Arial" pitchFamily="34" charset="0"/>
              <a:buNone/>
            </a:pPr>
            <a:r>
              <a:rPr lang="en-US" sz="2200" b="1" dirty="0" smtClean="0">
                <a:solidFill>
                  <a:srgbClr val="FF0000"/>
                </a:solidFill>
              </a:rPr>
              <a:t>Hospitalizations Related to Burn Injury: 40,000, including 30,000 at hospital burn centers </a:t>
            </a:r>
          </a:p>
          <a:p>
            <a:pPr marL="0" indent="0">
              <a:buFont typeface="Arial" pitchFamily="34" charset="0"/>
              <a:buNone/>
            </a:pPr>
            <a:endParaRPr lang="en-US" sz="2200" dirty="0" smtClean="0"/>
          </a:p>
          <a:p>
            <a:pPr marL="0" indent="0">
              <a:buFont typeface="Arial" pitchFamily="34" charset="0"/>
              <a:buNone/>
            </a:pPr>
            <a:r>
              <a:rPr lang="en-US" sz="2200" dirty="0" smtClean="0"/>
              <a:t>Over 60% of the estimated U.S. acute hospitalizations related to burn injury were admitted to 127 burn centers. Such centers now average over 200 annual admissions for burn injury and skin disorders requiring similar treatment. The other 4,500 U.S. acute care hospitals average less than 3 burn admissions per year.</a:t>
            </a:r>
            <a:br>
              <a:rPr lang="en-US" sz="2200" dirty="0" smtClean="0"/>
            </a:br>
            <a:r>
              <a:rPr lang="en-US" sz="2200" dirty="0" smtClean="0"/>
              <a:t/>
            </a:r>
            <a:br>
              <a:rPr lang="en-US" sz="2200" dirty="0" smtClean="0"/>
            </a:br>
            <a:r>
              <a:rPr lang="en-US" sz="2200" i="1" dirty="0" smtClean="0"/>
              <a:t>Sources: National Inpatient Sample (HCUP-NIS: 2010 data); National Hospital Discharge Survey (2010 data); recent 100% hospitalization data from several states.</a:t>
            </a:r>
          </a:p>
          <a:p>
            <a:pPr marL="0" indent="0">
              <a:buFont typeface="Arial" pitchFamily="34" charset="0"/>
              <a:buNone/>
            </a:pPr>
            <a:endParaRPr lang="en-US" sz="2200" dirty="0" smtClean="0"/>
          </a:p>
          <a:p>
            <a:pPr marL="0" indent="0">
              <a:buFont typeface="Arial" pitchFamily="34" charset="0"/>
              <a:buNone/>
            </a:pPr>
            <a:r>
              <a:rPr lang="en-US" sz="2200" b="1" dirty="0" smtClean="0">
                <a:solidFill>
                  <a:srgbClr val="FF0000"/>
                </a:solidFill>
              </a:rPr>
              <a:t>Selected Statistics: 2002-2011 Burn Admissions to Burn Centers</a:t>
            </a:r>
            <a:r>
              <a:rPr lang="en-US" sz="2200" dirty="0" smtClean="0"/>
              <a:t/>
            </a:r>
            <a:br>
              <a:rPr lang="en-US" sz="2200" dirty="0" smtClean="0"/>
            </a:br>
            <a:r>
              <a:rPr lang="en-US" sz="2200" b="1" dirty="0" smtClean="0"/>
              <a:t/>
            </a:r>
            <a:br>
              <a:rPr lang="en-US" sz="2200" b="1" dirty="0" smtClean="0"/>
            </a:br>
            <a:r>
              <a:rPr lang="en-US" sz="2200" b="1" dirty="0" smtClean="0"/>
              <a:t>Survival Rate:  </a:t>
            </a:r>
            <a:r>
              <a:rPr lang="en-US" sz="2200" dirty="0" smtClean="0"/>
              <a:t>96.1%</a:t>
            </a:r>
            <a:r>
              <a:rPr lang="en-US" sz="2200" b="1" dirty="0" smtClean="0"/>
              <a:t>  </a:t>
            </a:r>
            <a:r>
              <a:rPr lang="en-US" sz="2200" dirty="0" smtClean="0"/>
              <a:t/>
            </a:r>
            <a:br>
              <a:rPr lang="en-US" sz="2200" dirty="0" smtClean="0"/>
            </a:br>
            <a:r>
              <a:rPr lang="en-US" sz="2200" b="1" dirty="0" smtClean="0"/>
              <a:t>Gender:  </a:t>
            </a:r>
            <a:r>
              <a:rPr lang="en-US" sz="2200" dirty="0" smtClean="0"/>
              <a:t>69% male, 31% female</a:t>
            </a:r>
            <a:br>
              <a:rPr lang="en-US" sz="2200" dirty="0" smtClean="0"/>
            </a:br>
            <a:r>
              <a:rPr lang="en-US" sz="2200" b="1" dirty="0" smtClean="0"/>
              <a:t>Ethnicity: </a:t>
            </a:r>
            <a:r>
              <a:rPr lang="en-US" sz="2200" dirty="0" smtClean="0"/>
              <a:t> 59% Caucasian, 19% African-American, 15% Hispanic, 7% Other </a:t>
            </a:r>
            <a:br>
              <a:rPr lang="en-US" sz="2200" dirty="0" smtClean="0"/>
            </a:br>
            <a:r>
              <a:rPr lang="en-US" sz="2200" b="1" dirty="0" smtClean="0"/>
              <a:t>Admission Cause:  </a:t>
            </a:r>
            <a:r>
              <a:rPr lang="en-US" sz="2200" dirty="0" smtClean="0"/>
              <a:t>44% fire/flame, 33% scald, 9% contact, 4% electrical, 3% chemical, 7% other </a:t>
            </a:r>
            <a:br>
              <a:rPr lang="en-US" sz="2200" dirty="0" smtClean="0"/>
            </a:br>
            <a:r>
              <a:rPr lang="en-US" sz="2200" b="1" dirty="0" smtClean="0"/>
              <a:t>Place of Occurrence:  </a:t>
            </a:r>
            <a:r>
              <a:rPr lang="en-US" sz="2200" dirty="0" smtClean="0"/>
              <a:t>69% home, 9% occupational, 7% street/highway, 5% Recreational/Sport, </a:t>
            </a:r>
            <a:br>
              <a:rPr lang="en-US" sz="2200" dirty="0" smtClean="0"/>
            </a:br>
            <a:r>
              <a:rPr lang="en-US" sz="2200" dirty="0" smtClean="0"/>
              <a:t>10% Other</a:t>
            </a:r>
            <a:br>
              <a:rPr lang="en-US" sz="2200" dirty="0" smtClean="0"/>
            </a:br>
            <a:r>
              <a:rPr lang="en-US" sz="2200" dirty="0" smtClean="0"/>
              <a:t/>
            </a:r>
            <a:br>
              <a:rPr lang="en-US" sz="2200" dirty="0" smtClean="0"/>
            </a:br>
            <a:r>
              <a:rPr lang="en-US" sz="2200" i="1" dirty="0" smtClean="0"/>
              <a:t>Source: American Burn Association National Burn Repository (2012 report)</a:t>
            </a:r>
            <a:r>
              <a:rPr lang="en-US" sz="2200" dirty="0" smtClean="0"/>
              <a:t> </a:t>
            </a:r>
          </a:p>
          <a:p>
            <a:endParaRPr lang="en-US" dirty="0"/>
          </a:p>
        </p:txBody>
      </p:sp>
    </p:spTree>
    <p:extLst>
      <p:ext uri="{BB962C8B-B14F-4D97-AF65-F5344CB8AC3E}">
        <p14:creationId xmlns:p14="http://schemas.microsoft.com/office/powerpoint/2010/main" val="1967229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133</Words>
  <Application>Microsoft Office PowerPoint</Application>
  <PresentationFormat>On-screen Show (4:3)</PresentationFormat>
  <Paragraphs>16</Paragraphs>
  <Slides>2</Slides>
  <Notes>1</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1_Office Theme</vt:lpstr>
      <vt:lpstr>PowerPoint Presentation</vt:lpstr>
      <vt:lpstr>PowerPoint Presentation</vt:lpstr>
    </vt:vector>
  </TitlesOfParts>
  <Company>University of Kansas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Pace</dc:creator>
  <cp:lastModifiedBy>Crystal Pace</cp:lastModifiedBy>
  <cp:revision>2</cp:revision>
  <cp:lastPrinted>2013-10-01T20:13:26Z</cp:lastPrinted>
  <dcterms:created xsi:type="dcterms:W3CDTF">2013-10-01T18:35:11Z</dcterms:created>
  <dcterms:modified xsi:type="dcterms:W3CDTF">2013-10-01T21:13:18Z</dcterms:modified>
</cp:coreProperties>
</file>